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Fira Sans SemiBold"/>
      <p:regular r:id="rId25"/>
      <p:bold r:id="rId26"/>
      <p:italic r:id="rId27"/>
      <p:boldItalic r:id="rId28"/>
    </p:embeddedFont>
    <p:embeddedFont>
      <p:font typeface="Fira Sans Extra Condensed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Vy8I1OJzUCmtUSt/m7De1/rD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SemiBold-bold.fntdata"/><Relationship Id="rId25" Type="http://schemas.openxmlformats.org/officeDocument/2006/relationships/font" Target="fonts/FiraSansSemiBold-regular.fntdata"/><Relationship Id="rId28" Type="http://schemas.openxmlformats.org/officeDocument/2006/relationships/font" Target="fonts/FiraSansSemiBold-boldItalic.fntdata"/><Relationship Id="rId27" Type="http://schemas.openxmlformats.org/officeDocument/2006/relationships/font" Target="fonts/Fira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SemiBold-italic.fntdata"/><Relationship Id="rId30" Type="http://schemas.openxmlformats.org/officeDocument/2006/relationships/font" Target="fonts/FiraSansExtraCondensedSemiBold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f946d5db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3bf946d5db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f946d5db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3bf946d5db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23b5e68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3c23b5e68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f946d5d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3bf946d5d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f946d5d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g3bf946d5d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f946d5d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3bf946d5d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c223703a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3c223703a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 txBox="1"/>
          <p:nvPr>
            <p:ph type="ctrTitle"/>
          </p:nvPr>
        </p:nvSpPr>
        <p:spPr>
          <a:xfrm>
            <a:off x="1597276" y="1051338"/>
            <a:ext cx="34029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" type="subTitle"/>
          </p:nvPr>
        </p:nvSpPr>
        <p:spPr>
          <a:xfrm>
            <a:off x="1597275" y="3379963"/>
            <a:ext cx="3402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457200" y="377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457200" y="1398750"/>
            <a:ext cx="28080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body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457200" y="1152475"/>
            <a:ext cx="38544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14"/>
          <p:cNvSpPr txBox="1"/>
          <p:nvPr>
            <p:ph idx="2" type="body"/>
          </p:nvPr>
        </p:nvSpPr>
        <p:spPr>
          <a:xfrm>
            <a:off x="4832400" y="1152475"/>
            <a:ext cx="38544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457200" y="377400"/>
            <a:ext cx="64008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6"/>
          <p:cNvSpPr txBox="1"/>
          <p:nvPr>
            <p:ph type="title"/>
          </p:nvPr>
        </p:nvSpPr>
        <p:spPr>
          <a:xfrm>
            <a:off x="457200" y="10230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16"/>
          <p:cNvSpPr txBox="1"/>
          <p:nvPr>
            <p:ph idx="1" type="subTitle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41610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hasCustomPrompt="1" type="title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0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65" y="654402"/>
            <a:ext cx="4761905" cy="3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>
            <p:ph type="ctrTitle"/>
          </p:nvPr>
        </p:nvSpPr>
        <p:spPr>
          <a:xfrm>
            <a:off x="5337825" y="1077341"/>
            <a:ext cx="34029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3200"/>
              <a:t>Detección temprana de obstrucción en pipelines de larga distancia mediante el uso de algoritmos de machine learning</a:t>
            </a:r>
            <a:endParaRPr sz="3200"/>
          </a:p>
        </p:txBody>
      </p:sp>
      <p:sp>
        <p:nvSpPr>
          <p:cNvPr id="42" name="Google Shape;42;p1"/>
          <p:cNvSpPr txBox="1"/>
          <p:nvPr/>
        </p:nvSpPr>
        <p:spPr>
          <a:xfrm>
            <a:off x="5652247" y="4759377"/>
            <a:ext cx="33505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Marcelo Carmona S. – Paula Alvarez V.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245779" y="182375"/>
            <a:ext cx="485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FINAL MACHINE LEARNING II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rand" id="44" name="Google Shape;44;p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 dibujo animado con letras&#10;&#10;El contenido generado por IA puede ser incorrecto." id="45" name="Google Shape;4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f946d5db9_0_71"/>
          <p:cNvSpPr txBox="1"/>
          <p:nvPr>
            <p:ph type="title"/>
          </p:nvPr>
        </p:nvSpPr>
        <p:spPr>
          <a:xfrm>
            <a:off x="442453" y="253550"/>
            <a:ext cx="2458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Entrenamiento Modelos Baseline</a:t>
            </a:r>
            <a:endParaRPr sz="2000"/>
          </a:p>
        </p:txBody>
      </p:sp>
      <p:pic>
        <p:nvPicPr>
          <p:cNvPr descr="Icono&#10;&#10;El contenido generado por IA puede ser incorrecto." id="130" name="Google Shape;130;g3bf946d5db9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bf946d5db9_0_71"/>
          <p:cNvSpPr txBox="1"/>
          <p:nvPr/>
        </p:nvSpPr>
        <p:spPr>
          <a:xfrm>
            <a:off x="798175" y="666740"/>
            <a:ext cx="19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/>
              <a:t>dataset_entrenamiento_obstrucciones.csv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bf946d5db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57200"/>
            <a:ext cx="1143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bf946d5db9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609600"/>
            <a:ext cx="1047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bf946d5db9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575" y="1139990"/>
            <a:ext cx="8839200" cy="88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bf946d5db9_0_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700" y="2105175"/>
            <a:ext cx="2818650" cy="28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bf946d5db9_0_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450" y="2164975"/>
            <a:ext cx="43815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bf946d5db9_0_71" title="confusion_baselin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4525" y="3288325"/>
            <a:ext cx="1963511" cy="163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138" name="Google Shape;138;g3bf946d5db9_0_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f946d5db9_0_114"/>
          <p:cNvSpPr txBox="1"/>
          <p:nvPr>
            <p:ph type="title"/>
          </p:nvPr>
        </p:nvSpPr>
        <p:spPr>
          <a:xfrm>
            <a:off x="442450" y="253550"/>
            <a:ext cx="4775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Ajuste Hiperparametros - Random Search</a:t>
            </a:r>
            <a:endParaRPr sz="2000"/>
          </a:p>
        </p:txBody>
      </p:sp>
      <p:pic>
        <p:nvPicPr>
          <p:cNvPr descr="Icono&#10;&#10;El contenido generado por IA puede ser incorrecto." id="144" name="Google Shape;144;g3bf946d5db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bf946d5db9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5450"/>
            <a:ext cx="8839198" cy="10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bf946d5db9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" y="2837900"/>
            <a:ext cx="55816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bf946d5db9_0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900" y="2785640"/>
            <a:ext cx="3029701" cy="178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bf946d5db9_0_114"/>
          <p:cNvSpPr/>
          <p:nvPr/>
        </p:nvSpPr>
        <p:spPr>
          <a:xfrm>
            <a:off x="5735652" y="3202644"/>
            <a:ext cx="251400" cy="28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Un dibujo animado con letras&#10;&#10;El contenido generado por IA puede ser incorrecto." id="149" name="Google Shape;149;g3bf946d5db9_0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23b5e6870_3_0"/>
          <p:cNvSpPr txBox="1"/>
          <p:nvPr>
            <p:ph type="title"/>
          </p:nvPr>
        </p:nvSpPr>
        <p:spPr>
          <a:xfrm>
            <a:off x="442450" y="253550"/>
            <a:ext cx="4775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Discusión</a:t>
            </a:r>
            <a:r>
              <a:rPr lang="es-ES" sz="2000"/>
              <a:t> / Conclusiones</a:t>
            </a:r>
            <a:endParaRPr sz="2000"/>
          </a:p>
        </p:txBody>
      </p:sp>
      <p:pic>
        <p:nvPicPr>
          <p:cNvPr descr="Icono&#10;&#10;El contenido generado por IA puede ser incorrecto." id="155" name="Google Shape;155;g3c23b5e6870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156" name="Google Shape;156;g3c23b5e6870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c23b5e6870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05450"/>
            <a:ext cx="8289824" cy="40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>
            <p:ph type="title"/>
          </p:nvPr>
        </p:nvSpPr>
        <p:spPr>
          <a:xfrm>
            <a:off x="142407" y="9033"/>
            <a:ext cx="2795665" cy="5032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Problemática y Relevancia</a:t>
            </a:r>
            <a:endParaRPr sz="2000"/>
          </a:p>
        </p:txBody>
      </p:sp>
      <p:sp>
        <p:nvSpPr>
          <p:cNvPr id="51" name="Google Shape;51;p2"/>
          <p:cNvSpPr txBox="1"/>
          <p:nvPr>
            <p:ph idx="1" type="body"/>
          </p:nvPr>
        </p:nvSpPr>
        <p:spPr>
          <a:xfrm>
            <a:off x="3924225" y="851549"/>
            <a:ext cx="4996200" cy="39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83341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b="1" lang="es-ES"/>
              <a:t>Impacto de las obstrucciones</a:t>
            </a:r>
            <a:endParaRPr/>
          </a:p>
          <a:p>
            <a:pPr indent="0" lvl="1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s-ES"/>
              <a:t>Las obstrucciones en pipelines causan pérdidas operacionales, riesgos de seguridad y altos costos de mantenimiento en minería.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b="1" lang="es-ES"/>
              <a:t>Causas principales</a:t>
            </a:r>
            <a:endParaRPr/>
          </a:p>
          <a:p>
            <a:pPr indent="0" lvl="1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s-ES"/>
              <a:t>Sedimentación, variaciones reológicas y condiciones transientes en el flujo son las causas comunes de obstrucción.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b="1" lang="es-ES"/>
              <a:t>Necesidad de soluciones robustas</a:t>
            </a:r>
            <a:endParaRPr/>
          </a:p>
          <a:p>
            <a:pPr indent="0" lvl="1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s-ES"/>
              <a:t>Es fundamental desarrollar soluciones adaptativas para detectar obstrucciones tempranas  y mejorar la operación minera.</a:t>
            </a:r>
            <a:endParaRPr/>
          </a:p>
          <a:p>
            <a:pPr indent="0" lvl="1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s-ES"/>
              <a:t>Esta necesidad si se traduce a </a:t>
            </a:r>
            <a:r>
              <a:rPr lang="es-ES"/>
              <a:t>pérdidas</a:t>
            </a:r>
            <a:r>
              <a:rPr lang="es-ES"/>
              <a:t> económicas bordean los  7 millones de USD por día si ocurriese un evento de obstrucción, que </a:t>
            </a:r>
            <a:r>
              <a:rPr lang="es-ES"/>
              <a:t>signifique</a:t>
            </a:r>
            <a:r>
              <a:rPr lang="es-ES"/>
              <a:t> la detención </a:t>
            </a:r>
            <a:r>
              <a:rPr lang="es-ES"/>
              <a:t>prolongada</a:t>
            </a:r>
            <a:r>
              <a:rPr lang="es-ES"/>
              <a:t> del pipeline.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3">
            <a:alphaModFix/>
          </a:blip>
          <a:srcRect b="7560" l="1600" r="2633" t="4428"/>
          <a:stretch/>
        </p:blipFill>
        <p:spPr>
          <a:xfrm>
            <a:off x="257118" y="445939"/>
            <a:ext cx="2870803" cy="1233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alle, hombre, agua, barco&#10;&#10;El contenido generado por IA puede ser incorrecto." id="53" name="Google Shape;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99" y="3555639"/>
            <a:ext cx="2861621" cy="139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204" y="1801251"/>
            <a:ext cx="2995718" cy="1467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55" name="Google Shape;5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f946d5db9_0_3"/>
          <p:cNvSpPr txBox="1"/>
          <p:nvPr>
            <p:ph type="title"/>
          </p:nvPr>
        </p:nvSpPr>
        <p:spPr>
          <a:xfrm>
            <a:off x="142407" y="9033"/>
            <a:ext cx="2795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Solución No Trivial</a:t>
            </a:r>
            <a:endParaRPr sz="2000"/>
          </a:p>
        </p:txBody>
      </p:sp>
      <p:pic>
        <p:nvPicPr>
          <p:cNvPr descr="Un dibujo animado con letras&#10;&#10;El contenido generado por IA puede ser incorrecto." id="61" name="Google Shape;61;g3bf946d5db9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3bf946d5db9_0_3" title="Copilot_20260127_1347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5" y="664833"/>
            <a:ext cx="6489400" cy="4326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bf946d5db9_0_3"/>
          <p:cNvSpPr txBox="1"/>
          <p:nvPr/>
        </p:nvSpPr>
        <p:spPr>
          <a:xfrm>
            <a:off x="6933450" y="1521675"/>
            <a:ext cx="206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La hidráulica de un pipeline de sólidos no es lineal.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Factores como la fricción, la viscosidad de la pulpa y la compresibilidad del fluido generan caídas de presión que no siguen una línea recta.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idx="1" type="body"/>
          </p:nvPr>
        </p:nvSpPr>
        <p:spPr>
          <a:xfrm>
            <a:off x="579550" y="117250"/>
            <a:ext cx="5577300" cy="48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b="1" lang="es-ES" sz="1400"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Desarrollar y entrenar algoritmos de aprendizaje supervisado para la detección temprana de obstrucciones en tuberías de transporte de sólidos a larga distancia, mediante la integración y análisis de telemetría hidráulica (presión y caudal).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400"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Diseñar un flujo de procesamiento de datos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que incluya la adquisición, limpieza, ingeniería de características y el etiquetado de eventos para asegurar la calidad de los datos de entrada.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Evaluar y comparar el desempeño de diversos clasificadores supervisados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(como , Regresión Logística, SVM, Random Forest y XGBoost) para categorizar  los estados de operación normal y obstrucción.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Localizar el punto de obstrucción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la aplicación de modelos supervisados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con uso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de variante regressor.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Icono&#10;&#10;El contenido generado por IA puede ser incorrecto."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17" y="599877"/>
            <a:ext cx="422223" cy="422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El contenido generado por IA puede ser incorrecto." id="70" name="Google Shape;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558" y="1236687"/>
            <a:ext cx="2341901" cy="234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71" name="Google Shape;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3bf946d5db9_0_18"/>
          <p:cNvPicPr preferRelativeResize="0"/>
          <p:nvPr/>
        </p:nvPicPr>
        <p:blipFill rotWithShape="1">
          <a:blip r:embed="rId3">
            <a:alphaModFix/>
          </a:blip>
          <a:srcRect b="-9871" l="0" r="0" t="3034"/>
          <a:stretch/>
        </p:blipFill>
        <p:spPr>
          <a:xfrm>
            <a:off x="152400" y="764175"/>
            <a:ext cx="8839201" cy="446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77" name="Google Shape;77;g3bf946d5db9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bf946d5db9_0_18"/>
          <p:cNvSpPr txBox="1"/>
          <p:nvPr>
            <p:ph type="title"/>
          </p:nvPr>
        </p:nvSpPr>
        <p:spPr>
          <a:xfrm>
            <a:off x="142396" y="9024"/>
            <a:ext cx="42129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Data Operacional (</a:t>
            </a:r>
            <a:r>
              <a:rPr lang="es-ES" sz="2000"/>
              <a:t>Presión</a:t>
            </a:r>
            <a:r>
              <a:rPr lang="es-ES" sz="2000"/>
              <a:t>, caudal)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dibujo animado con letras&#10;&#10;El contenido generado por IA puede ser incorrecto." id="83" name="Google Shape;83;g3bf946d5db9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bf946d5db9_0_28"/>
          <p:cNvSpPr txBox="1"/>
          <p:nvPr>
            <p:ph type="title"/>
          </p:nvPr>
        </p:nvSpPr>
        <p:spPr>
          <a:xfrm>
            <a:off x="142402" y="9025"/>
            <a:ext cx="6753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Data Modelo Hidráulico (Presión, caudal, elevación, ubicación)</a:t>
            </a:r>
            <a:endParaRPr sz="2000"/>
          </a:p>
        </p:txBody>
      </p:sp>
      <p:pic>
        <p:nvPicPr>
          <p:cNvPr id="85" name="Google Shape;85;g3bf946d5db9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2282"/>
            <a:ext cx="8043113" cy="423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525806" y="363502"/>
            <a:ext cx="3281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Revisión</a:t>
            </a:r>
            <a:r>
              <a:rPr lang="es-ES" sz="2000"/>
              <a:t> Bibliográfica</a:t>
            </a:r>
            <a:endParaRPr sz="2000"/>
          </a:p>
        </p:txBody>
      </p:sp>
      <p:pic>
        <p:nvPicPr>
          <p:cNvPr descr="Icono&#10;&#10;El contenido generado por IA puede ser incorrecto.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103575" y="1049400"/>
            <a:ext cx="86817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1"/>
                </a:solidFill>
              </a:rPr>
              <a:t>1</a:t>
            </a:r>
            <a:r>
              <a:rPr lang="es-ES" sz="1100">
                <a:solidFill>
                  <a:schemeClr val="dk1"/>
                </a:solidFill>
              </a:rPr>
              <a:t>. </a:t>
            </a:r>
            <a:r>
              <a:rPr lang="es-ES" sz="1100">
                <a:solidFill>
                  <a:schemeClr val="dk1"/>
                </a:solidFill>
              </a:rPr>
              <a:t>Detección de anomalías mediante Machine Learning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Referencia:</a:t>
            </a:r>
            <a:r>
              <a:rPr lang="es-ES" sz="1100">
                <a:solidFill>
                  <a:schemeClr val="dk1"/>
                </a:solidFill>
              </a:rPr>
              <a:t> Aljameel, S. S., et al. (2022). </a:t>
            </a:r>
            <a:r>
              <a:rPr i="1" lang="es-ES" sz="1100">
                <a:solidFill>
                  <a:schemeClr val="dk1"/>
                </a:solidFill>
              </a:rPr>
              <a:t>An Anomaly Detection Model for Oil and Gas Pipelines Using Machine Learning</a:t>
            </a:r>
            <a:r>
              <a:rPr lang="es-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Resumen:</a:t>
            </a:r>
            <a:r>
              <a:rPr lang="es-ES" sz="1100">
                <a:solidFill>
                  <a:schemeClr val="dk1"/>
                </a:solidFill>
              </a:rPr>
              <a:t> Este estudio valida la eficacia de algoritmos supervisados para identificar fallas en infraestructuras críticas.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Relevancia:</a:t>
            </a:r>
            <a:r>
              <a:rPr lang="es-ES" sz="1100">
                <a:solidFill>
                  <a:schemeClr val="dk1"/>
                </a:solidFill>
              </a:rPr>
              <a:t> Proporciona el marco teórico para el uso de modelos de clasificación en la detección de eventos no lineales (obstrucción) que son difíciles de distinguir de las fluctuaciones operativas normales.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</a:rPr>
              <a:t>2.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Gestión y monitoreo de pipelines de larga distancia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Referencia:</a:t>
            </a:r>
            <a:r>
              <a:rPr lang="es-ES" sz="1100">
                <a:solidFill>
                  <a:schemeClr val="dk1"/>
                </a:solidFill>
              </a:rPr>
              <a:t> Wu, Y., et al. (2024). </a:t>
            </a:r>
            <a:r>
              <a:rPr i="1" lang="es-ES" sz="1100">
                <a:solidFill>
                  <a:schemeClr val="dk1"/>
                </a:solidFill>
              </a:rPr>
              <a:t>Overview of Health-Monitoring Technology for Long-Distance Transportation Pipeline</a:t>
            </a:r>
            <a:r>
              <a:rPr lang="es-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Resumen:</a:t>
            </a:r>
            <a:r>
              <a:rPr lang="es-ES" sz="1100">
                <a:solidFill>
                  <a:schemeClr val="dk1"/>
                </a:solidFill>
              </a:rPr>
              <a:t> Una revisión exhaustiva de las tecnologías modernas de monitoreo de salud estructural y operativa en tuberías de gran extensión.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 sz="1100">
                <a:solidFill>
                  <a:schemeClr val="dk1"/>
                </a:solidFill>
              </a:rPr>
              <a:t>Relevancia:</a:t>
            </a:r>
            <a:r>
              <a:rPr lang="es-ES" sz="1100">
                <a:solidFill>
                  <a:schemeClr val="dk1"/>
                </a:solidFill>
              </a:rPr>
              <a:t> Respalda la necesidad de integrar telemetría avanzada para asegurar la continuidad operativa y mitigar riesgos ambientales y económicos en sistemas de transporte de largo alcance.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538250" y="1049400"/>
            <a:ext cx="53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https://www.mdpi.com/2079-3197/10/8/138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3421200" y="2559892"/>
            <a:ext cx="57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https://www.mdpi.com/1424-8220/24/2/413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3c223703a2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62" y="2123984"/>
            <a:ext cx="2905626" cy="29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c223703a22_0_0"/>
          <p:cNvSpPr txBox="1"/>
          <p:nvPr>
            <p:ph type="title"/>
          </p:nvPr>
        </p:nvSpPr>
        <p:spPr>
          <a:xfrm>
            <a:off x="442446" y="253548"/>
            <a:ext cx="135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MÉTODO</a:t>
            </a:r>
            <a:endParaRPr sz="2000"/>
          </a:p>
        </p:txBody>
      </p:sp>
      <p:pic>
        <p:nvPicPr>
          <p:cNvPr descr="Icono&#10;&#10;El contenido generado por IA puede ser incorrecto." id="101" name="Google Shape;101;g3c223703a2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El contenido generado por IA puede ser incorrecto." id="102" name="Google Shape;102;g3c223703a2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3292" y="108605"/>
            <a:ext cx="579620" cy="579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El contenido generado por IA puede ser incorrecto." id="103" name="Google Shape;103;g3c223703a2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3192" y="157340"/>
            <a:ext cx="530885" cy="530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c223703a22_0_0"/>
          <p:cNvSpPr txBox="1"/>
          <p:nvPr/>
        </p:nvSpPr>
        <p:spPr>
          <a:xfrm>
            <a:off x="5658787" y="263282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c223703a22_0_0"/>
          <p:cNvSpPr txBox="1"/>
          <p:nvPr/>
        </p:nvSpPr>
        <p:spPr>
          <a:xfrm>
            <a:off x="7222042" y="165959"/>
            <a:ext cx="191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Real, 95k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Modelo, 3.200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El contenido generado por IA puede ser incorrecto." id="106" name="Google Shape;106;g3c223703a2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2912" y="956446"/>
            <a:ext cx="3181663" cy="2121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El contenido generado por IA puede ser incorrecto." id="107" name="Google Shape;107;g3c223703a2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62912" y="2991446"/>
            <a:ext cx="3114225" cy="20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c223703a22_0_0"/>
          <p:cNvSpPr/>
          <p:nvPr/>
        </p:nvSpPr>
        <p:spPr>
          <a:xfrm>
            <a:off x="707400" y="998634"/>
            <a:ext cx="1389900" cy="42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Dataset Operacional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g3c223703a22_0_0"/>
          <p:cNvSpPr/>
          <p:nvPr/>
        </p:nvSpPr>
        <p:spPr>
          <a:xfrm>
            <a:off x="707400" y="1907971"/>
            <a:ext cx="1389900" cy="42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Dataset Modelo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g3c223703a22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563" y="1274472"/>
            <a:ext cx="579599" cy="5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c223703a22_0_0"/>
          <p:cNvSpPr/>
          <p:nvPr/>
        </p:nvSpPr>
        <p:spPr>
          <a:xfrm>
            <a:off x="2671725" y="2247571"/>
            <a:ext cx="1914300" cy="69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Cálculo Parámetros Hidráulicos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3c223703a22_0_0"/>
          <p:cNvSpPr/>
          <p:nvPr/>
        </p:nvSpPr>
        <p:spPr>
          <a:xfrm>
            <a:off x="2671725" y="1215971"/>
            <a:ext cx="1914300" cy="69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Presión, Caudal (Condiciones Iniciales)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g3c223703a22_0_0"/>
          <p:cNvCxnSpPr>
            <a:stCxn id="112" idx="2"/>
            <a:endCxn id="111" idx="0"/>
          </p:cNvCxnSpPr>
          <p:nvPr/>
        </p:nvCxnSpPr>
        <p:spPr>
          <a:xfrm>
            <a:off x="3628875" y="1912571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g3c223703a22_0_0"/>
          <p:cNvCxnSpPr>
            <a:stCxn id="111" idx="2"/>
          </p:cNvCxnSpPr>
          <p:nvPr/>
        </p:nvCxnSpPr>
        <p:spPr>
          <a:xfrm flipH="1">
            <a:off x="3626175" y="2944171"/>
            <a:ext cx="27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g3c223703a22_0_0"/>
          <p:cNvSpPr/>
          <p:nvPr/>
        </p:nvSpPr>
        <p:spPr>
          <a:xfrm>
            <a:off x="584975" y="4429026"/>
            <a:ext cx="2512800" cy="531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Dataset Sintético para ML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618502" y="272913"/>
            <a:ext cx="1888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Dataset Sintético</a:t>
            </a:r>
            <a:endParaRPr sz="2000"/>
          </a:p>
        </p:txBody>
      </p:sp>
      <p:pic>
        <p:nvPicPr>
          <p:cNvPr descr="Icono&#10;&#10;El contenido generado por IA puede ser incorrecto.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2" y="292200"/>
            <a:ext cx="422223" cy="42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75" y="1089900"/>
            <a:ext cx="4282900" cy="32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1970" t="0"/>
          <a:stretch/>
        </p:blipFill>
        <p:spPr>
          <a:xfrm>
            <a:off x="4794875" y="989300"/>
            <a:ext cx="3987224" cy="320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animado con letras&#10;&#10;El contenido generado por IA puede ser incorrecto."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0517" y="117257"/>
            <a:ext cx="1492327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ipeline Infographics by Slidesgo">
  <a:themeElements>
    <a:clrScheme name="Simple Light">
      <a:dk1>
        <a:srgbClr val="000000"/>
      </a:dk1>
      <a:lt1>
        <a:srgbClr val="FFFFFF"/>
      </a:lt1>
      <a:dk2>
        <a:srgbClr val="5192A9"/>
      </a:dk2>
      <a:lt2>
        <a:srgbClr val="F69E4E"/>
      </a:lt2>
      <a:accent1>
        <a:srgbClr val="BD5538"/>
      </a:accent1>
      <a:accent2>
        <a:srgbClr val="7FA492"/>
      </a:accent2>
      <a:accent3>
        <a:srgbClr val="738086"/>
      </a:accent3>
      <a:accent4>
        <a:srgbClr val="505B60"/>
      </a:accent4>
      <a:accent5>
        <a:srgbClr val="CACCCE"/>
      </a:accent5>
      <a:accent6>
        <a:srgbClr val="8C55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Marcelo Carmona Saavedra</dc:creator>
</cp:coreProperties>
</file>